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789EE1C-A018-DE40-A607-7651C3BABC13}" type="datetimeFigureOut">
              <a:rPr lang="hu-HU"/>
              <a:pPr/>
              <a:t>2016.12.08.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8923BBC-E8A4-D148-B754-71CF271D428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249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95936" y="4581128"/>
            <a:ext cx="4536504" cy="290463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hu-HU" smtClean="0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95936" y="5085184"/>
            <a:ext cx="2232248" cy="21602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0"/>
          </p:nvPr>
        </p:nvSpPr>
        <p:spPr>
          <a:xfrm>
            <a:off x="3995738" y="5445348"/>
            <a:ext cx="2232446" cy="215900"/>
          </a:xfrm>
          <a:prstGeom prst="rect">
            <a:avLst/>
          </a:prstGeom>
        </p:spPr>
        <p:txBody>
          <a:bodyPr/>
          <a:lstStyle>
            <a:lvl1pPr>
              <a:buNone/>
              <a:defRPr sz="1050" baseline="0">
                <a:solidFill>
                  <a:srgbClr val="004299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hu-H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25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050088" cy="64807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hu-HU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2000">
                <a:latin typeface="Trebuchet MS" pitchFamily="34" charset="0"/>
              </a:defRPr>
            </a:lvl4pPr>
            <a:lvl5pPr>
              <a:defRPr sz="2000">
                <a:latin typeface="Trebuchet MS" pitchFamily="34" charset="0"/>
              </a:defRPr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910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1"/>
          <p:cNvSpPr>
            <a:spLocks noGrp="1"/>
          </p:cNvSpPr>
          <p:nvPr>
            <p:ph type="ctrTitle"/>
          </p:nvPr>
        </p:nvSpPr>
        <p:spPr bwMode="auto">
          <a:xfrm>
            <a:off x="3995738" y="4581525"/>
            <a:ext cx="4896742" cy="43165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/>
              <a:t>Reflexiók</a:t>
            </a:r>
            <a:r>
              <a:rPr lang="en-US" sz="2000" dirty="0"/>
              <a:t> a </a:t>
            </a:r>
            <a:r>
              <a:rPr lang="en-US" sz="2000" dirty="0" err="1"/>
              <a:t>társadalmi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a nonbusiness marketing </a:t>
            </a:r>
            <a:r>
              <a:rPr lang="en-US" sz="2000" dirty="0" err="1"/>
              <a:t>fogalmi</a:t>
            </a:r>
            <a:r>
              <a:rPr lang="en-US" sz="2000" dirty="0"/>
              <a:t> </a:t>
            </a:r>
            <a:r>
              <a:rPr lang="en-US" sz="2000" dirty="0" err="1"/>
              <a:t>kérdéseihez</a:t>
            </a:r>
            <a:endParaRPr lang="en-US" sz="2000" dirty="0">
              <a:latin typeface="Trebuchet M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>
          <a:xfrm>
            <a:off x="3995936" y="5445224"/>
            <a:ext cx="3888630" cy="7178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hu-HU" dirty="0"/>
              <a:t>Dr. Pavluska Valéria egyetemi docens</a:t>
            </a:r>
          </a:p>
          <a:p>
            <a:pPr marL="609600" indent="-609600">
              <a:lnSpc>
                <a:spcPct val="80000"/>
              </a:lnSpc>
            </a:pPr>
            <a:r>
              <a:rPr lang="hu-HU" dirty="0"/>
              <a:t>PTE KTK Marketing és Turizmus Intézet</a:t>
            </a:r>
          </a:p>
          <a:p>
            <a:pPr>
              <a:defRPr/>
            </a:pPr>
            <a:endParaRPr lang="hu-HU" dirty="0"/>
          </a:p>
          <a:p>
            <a:pPr>
              <a:defRPr/>
            </a:pPr>
            <a:endParaRPr lang="hu-HU" dirty="0"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1700808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MTA GTB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Marketingtudományi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vitaülés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Budapest, 2016. </a:t>
            </a:r>
            <a:r>
              <a:rPr lang="en-US" sz="2400" dirty="0" err="1" smtClean="0">
                <a:solidFill>
                  <a:schemeClr val="bg1"/>
                </a:solidFill>
              </a:rPr>
              <a:t>december</a:t>
            </a:r>
            <a:r>
              <a:rPr lang="en-US" sz="2400" dirty="0" smtClean="0">
                <a:solidFill>
                  <a:schemeClr val="bg1"/>
                </a:solidFill>
              </a:rPr>
              <a:t> 5.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title"/>
          </p:nvPr>
        </p:nvSpPr>
        <p:spPr bwMode="auto">
          <a:xfrm>
            <a:off x="914400" y="187325"/>
            <a:ext cx="8050213" cy="504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hu-HU" dirty="0"/>
              <a:t>A</a:t>
            </a:r>
            <a:r>
              <a:rPr lang="hu-HU" dirty="0" smtClean="0"/>
              <a:t> társadalmi és a </a:t>
            </a:r>
            <a:r>
              <a:rPr lang="hu-HU" dirty="0"/>
              <a:t>nonbusiness marketing </a:t>
            </a:r>
            <a:r>
              <a:rPr lang="hu-HU" dirty="0" smtClean="0"/>
              <a:t>felértékelődése </a:t>
            </a:r>
            <a:endParaRPr lang="en-US" b="1" dirty="0">
              <a:latin typeface="Trebuchet MS" charset="0"/>
            </a:endParaRPr>
          </a:p>
        </p:txBody>
      </p:sp>
      <p:sp>
        <p:nvSpPr>
          <p:cNvPr id="2051" name="Tartalom helye 2"/>
          <p:cNvSpPr>
            <a:spLocks noGrp="1"/>
          </p:cNvSpPr>
          <p:nvPr>
            <p:ph idx="1"/>
          </p:nvPr>
        </p:nvSpPr>
        <p:spPr bwMode="auto">
          <a:xfrm>
            <a:off x="179388" y="1125538"/>
            <a:ext cx="8785225" cy="5000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u-HU" sz="2400" dirty="0"/>
              <a:t>Dr. Dinya László: A társadalmi és a nonbusiness marketing szakmai kihívásai, kutatási </a:t>
            </a:r>
            <a:r>
              <a:rPr lang="hu-HU" sz="2400" dirty="0" smtClean="0"/>
              <a:t>kérdései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algn="ctr"/>
            <a:r>
              <a:rPr lang="hu-HU" sz="2400" dirty="0">
                <a:solidFill>
                  <a:srgbClr val="004299"/>
                </a:solidFill>
              </a:rPr>
              <a:t>a társadalmi és a nonbusiness marketing fogalmi kérdéseinek aktualizálása </a:t>
            </a:r>
            <a:endParaRPr lang="hu-HU" sz="2400" dirty="0" smtClean="0">
              <a:solidFill>
                <a:srgbClr val="004299"/>
              </a:solidFill>
            </a:endParaRPr>
          </a:p>
          <a:p>
            <a:pPr algn="ctr"/>
            <a:r>
              <a:rPr lang="hu-HU" sz="2400" dirty="0"/>
              <a:t>a társadalmi és a nonbusiness marketing, valamint a versenyképesség, illetve az ennek helyére lépő fenntarthatóság kapcsolatának vizsgálata </a:t>
            </a:r>
            <a:endParaRPr lang="hu-HU" sz="2400" dirty="0" smtClean="0"/>
          </a:p>
          <a:p>
            <a:endParaRPr lang="en-US" sz="2400" dirty="0">
              <a:solidFill>
                <a:srgbClr val="002060"/>
              </a:solidFill>
              <a:latin typeface="Trebuchet MS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427984" y="2060848"/>
            <a:ext cx="504056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50088" cy="648072"/>
          </a:xfrm>
        </p:spPr>
        <p:txBody>
          <a:bodyPr/>
          <a:lstStyle/>
          <a:p>
            <a:pPr algn="l"/>
            <a:r>
              <a:rPr lang="hu-HU" sz="2800" dirty="0" smtClean="0"/>
              <a:t>A nonbusiness világ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004299"/>
                </a:solidFill>
              </a:rPr>
              <a:t>Szerteágazó</a:t>
            </a:r>
            <a:r>
              <a:rPr lang="en-US" sz="2800" dirty="0" smtClean="0">
                <a:solidFill>
                  <a:srgbClr val="004299"/>
                </a:solidFill>
              </a:rPr>
              <a:t> nonbusiness </a:t>
            </a:r>
            <a:r>
              <a:rPr lang="en-US" sz="2800" dirty="0" err="1" smtClean="0">
                <a:solidFill>
                  <a:srgbClr val="004299"/>
                </a:solidFill>
              </a:rPr>
              <a:t>témák</a:t>
            </a:r>
            <a:endParaRPr lang="en-US" sz="2800" dirty="0" smtClean="0">
              <a:solidFill>
                <a:srgbClr val="004299"/>
              </a:solidFill>
            </a:endParaRPr>
          </a:p>
          <a:p>
            <a:r>
              <a:rPr lang="hu-HU" sz="2400" dirty="0"/>
              <a:t>igen különböző társadalmi-gazdasági </a:t>
            </a:r>
            <a:r>
              <a:rPr lang="hu-HU" sz="2400" dirty="0" smtClean="0"/>
              <a:t>összefüggéseket </a:t>
            </a:r>
            <a:r>
              <a:rPr lang="hu-HU" sz="2400" dirty="0"/>
              <a:t>érintenek </a:t>
            </a:r>
            <a:endParaRPr lang="hu-HU" sz="2400" dirty="0" smtClean="0"/>
          </a:p>
          <a:p>
            <a:r>
              <a:rPr lang="hu-HU" sz="2400" dirty="0" smtClean="0"/>
              <a:t>legfontosabb </a:t>
            </a:r>
            <a:r>
              <a:rPr lang="hu-HU" sz="2400" dirty="0"/>
              <a:t>közös </a:t>
            </a:r>
            <a:r>
              <a:rPr lang="hu-HU" sz="2400" dirty="0" smtClean="0"/>
              <a:t>tulajdonság: közvetlenül </a:t>
            </a:r>
            <a:r>
              <a:rPr lang="hu-HU" sz="2400" dirty="0"/>
              <a:t>nem kötődnek üzleti </a:t>
            </a:r>
            <a:r>
              <a:rPr lang="hu-HU" sz="2400" dirty="0" smtClean="0"/>
              <a:t>célokhoz</a:t>
            </a:r>
          </a:p>
          <a:p>
            <a:r>
              <a:rPr lang="hu-HU" sz="2400" dirty="0" smtClean="0"/>
              <a:t>egyéb </a:t>
            </a:r>
            <a:r>
              <a:rPr lang="hu-HU" sz="2400" dirty="0"/>
              <a:t>közös </a:t>
            </a:r>
            <a:r>
              <a:rPr lang="hu-HU" sz="2400" dirty="0" smtClean="0"/>
              <a:t>jellemző? </a:t>
            </a:r>
          </a:p>
          <a:p>
            <a:endParaRPr lang="hu-HU" sz="2400" dirty="0"/>
          </a:p>
          <a:p>
            <a:endParaRPr lang="hu-HU" sz="2400" dirty="0" smtClean="0"/>
          </a:p>
          <a:p>
            <a:pPr marL="0" indent="0" algn="ctr">
              <a:buNone/>
            </a:pPr>
            <a:r>
              <a:rPr lang="hu-HU" sz="2800" dirty="0" smtClean="0">
                <a:solidFill>
                  <a:srgbClr val="004299"/>
                </a:solidFill>
              </a:rPr>
              <a:t>tisztázni </a:t>
            </a:r>
            <a:r>
              <a:rPr lang="hu-HU" sz="2800" dirty="0">
                <a:solidFill>
                  <a:srgbClr val="004299"/>
                </a:solidFill>
              </a:rPr>
              <a:t>és </a:t>
            </a:r>
            <a:r>
              <a:rPr lang="hu-HU" sz="2800" dirty="0" smtClean="0">
                <a:solidFill>
                  <a:srgbClr val="004299"/>
                </a:solidFill>
              </a:rPr>
              <a:t>aktualizálni kell </a:t>
            </a:r>
            <a:r>
              <a:rPr lang="hu-HU" sz="2800" dirty="0">
                <a:solidFill>
                  <a:srgbClr val="004299"/>
                </a:solidFill>
              </a:rPr>
              <a:t>a társadalmi és a nonbusiness marketing fogalmi </a:t>
            </a:r>
            <a:r>
              <a:rPr lang="hu-HU" sz="2800" dirty="0" smtClean="0">
                <a:solidFill>
                  <a:srgbClr val="004299"/>
                </a:solidFill>
              </a:rPr>
              <a:t>sajátosságait</a:t>
            </a:r>
          </a:p>
          <a:p>
            <a:pPr algn="ctr"/>
            <a:r>
              <a:rPr lang="en-US" sz="2400" dirty="0">
                <a:solidFill>
                  <a:srgbClr val="004299"/>
                </a:solidFill>
              </a:rPr>
              <a:t>a</a:t>
            </a:r>
            <a:r>
              <a:rPr lang="hu-HU" sz="2400" dirty="0" smtClean="0">
                <a:solidFill>
                  <a:srgbClr val="004299"/>
                </a:solidFill>
              </a:rPr>
              <a:t> jelenség megismerése</a:t>
            </a:r>
          </a:p>
          <a:p>
            <a:pPr algn="ctr"/>
            <a:r>
              <a:rPr lang="en-US" sz="2400" dirty="0">
                <a:solidFill>
                  <a:srgbClr val="004299"/>
                </a:solidFill>
              </a:rPr>
              <a:t>m</a:t>
            </a:r>
            <a:r>
              <a:rPr lang="hu-HU" sz="2400" dirty="0" smtClean="0">
                <a:solidFill>
                  <a:srgbClr val="004299"/>
                </a:solidFill>
              </a:rPr>
              <a:t>arketing következmények</a:t>
            </a:r>
          </a:p>
          <a:p>
            <a:pPr marL="0" indent="0" algn="ctr">
              <a:buNone/>
            </a:pPr>
            <a:r>
              <a:rPr lang="hu-HU" sz="2800" dirty="0" smtClean="0">
                <a:solidFill>
                  <a:srgbClr val="004299"/>
                </a:solidFill>
              </a:rPr>
              <a:t> </a:t>
            </a:r>
            <a:endParaRPr lang="en-US" sz="2800" dirty="0">
              <a:solidFill>
                <a:srgbClr val="004299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39952" y="3573016"/>
            <a:ext cx="504056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0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Piac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4299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hu-HU" sz="2800" dirty="0">
                <a:solidFill>
                  <a:srgbClr val="004299"/>
                </a:solidFill>
                <a:sym typeface="Wingdings"/>
              </a:rPr>
              <a:t> </a:t>
            </a:r>
            <a:r>
              <a:rPr lang="en-US" sz="2800" dirty="0" err="1" smtClean="0"/>
              <a:t>társadalom</a:t>
            </a:r>
            <a:endParaRPr lang="en-US" sz="2800" dirty="0" smtClean="0"/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piacgazdaság</a:t>
            </a:r>
            <a:r>
              <a:rPr lang="en-US" sz="2400" dirty="0" smtClean="0"/>
              <a:t> </a:t>
            </a:r>
            <a:r>
              <a:rPr lang="en-US" sz="2400" dirty="0" err="1" smtClean="0"/>
              <a:t>fontos</a:t>
            </a:r>
            <a:r>
              <a:rPr lang="en-US" sz="2400" dirty="0" smtClean="0"/>
              <a:t> </a:t>
            </a:r>
            <a:r>
              <a:rPr lang="en-US" sz="2400" dirty="0" err="1" smtClean="0"/>
              <a:t>társadalmi</a:t>
            </a:r>
            <a:r>
              <a:rPr lang="en-US" sz="2400" dirty="0" smtClean="0"/>
              <a:t> </a:t>
            </a:r>
            <a:r>
              <a:rPr lang="en-US" sz="2400" dirty="0" err="1" smtClean="0"/>
              <a:t>értékeket</a:t>
            </a:r>
            <a:r>
              <a:rPr lang="en-US" sz="2400" dirty="0" smtClean="0"/>
              <a:t> is </a:t>
            </a:r>
            <a:r>
              <a:rPr lang="en-US" sz="2400" dirty="0" err="1" smtClean="0"/>
              <a:t>hordoz</a:t>
            </a:r>
            <a:r>
              <a:rPr lang="en-US" sz="2400" dirty="0" smtClean="0"/>
              <a:t>: a </a:t>
            </a:r>
            <a:r>
              <a:rPr lang="en-US" sz="2400" dirty="0" err="1" smtClean="0"/>
              <a:t>piaci</a:t>
            </a:r>
            <a:r>
              <a:rPr lang="en-US" sz="2400" dirty="0" smtClean="0"/>
              <a:t> </a:t>
            </a:r>
            <a:r>
              <a:rPr lang="en-US" sz="2400" dirty="0" err="1" smtClean="0"/>
              <a:t>csere</a:t>
            </a:r>
            <a:r>
              <a:rPr lang="en-US" sz="2400" dirty="0" smtClean="0"/>
              <a:t> </a:t>
            </a:r>
            <a:r>
              <a:rPr lang="en-US" sz="2400" dirty="0" err="1" smtClean="0"/>
              <a:t>szabadsága</a:t>
            </a:r>
            <a:r>
              <a:rPr lang="en-US" sz="2400" dirty="0" smtClean="0"/>
              <a:t>, </a:t>
            </a:r>
            <a:r>
              <a:rPr lang="en-US" sz="2400" dirty="0" err="1" smtClean="0"/>
              <a:t>fogyasztói</a:t>
            </a:r>
            <a:r>
              <a:rPr lang="en-US" sz="2400" dirty="0" smtClean="0"/>
              <a:t> </a:t>
            </a:r>
            <a:r>
              <a:rPr lang="en-US" sz="2400" dirty="0" err="1" smtClean="0"/>
              <a:t>szuverenitás</a:t>
            </a:r>
            <a:r>
              <a:rPr lang="en-US" sz="2400" dirty="0" smtClean="0"/>
              <a:t>, </a:t>
            </a:r>
            <a:r>
              <a:rPr lang="en-US" sz="2400" dirty="0" err="1" smtClean="0"/>
              <a:t>innovációra</a:t>
            </a:r>
            <a:r>
              <a:rPr lang="en-US" sz="2400" dirty="0" smtClean="0"/>
              <a:t> </a:t>
            </a:r>
            <a:r>
              <a:rPr lang="en-US" sz="2400" dirty="0" err="1" smtClean="0"/>
              <a:t>való</a:t>
            </a:r>
            <a:r>
              <a:rPr lang="en-US" sz="2400" dirty="0" smtClean="0"/>
              <a:t> </a:t>
            </a:r>
            <a:r>
              <a:rPr lang="en-US" sz="2400" dirty="0" err="1" smtClean="0"/>
              <a:t>ösztönzés</a:t>
            </a:r>
            <a:r>
              <a:rPr lang="en-US" sz="2400" dirty="0" smtClean="0"/>
              <a:t> </a:t>
            </a:r>
            <a:r>
              <a:rPr lang="en-US" sz="2400" dirty="0" err="1" smtClean="0"/>
              <a:t>stb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/>
              <a:t>n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/>
              <a:t>kapnak</a:t>
            </a:r>
            <a:r>
              <a:rPr lang="en-US" sz="2400" dirty="0"/>
              <a:t> </a:t>
            </a:r>
            <a:r>
              <a:rPr lang="en-US" sz="2400" dirty="0" err="1"/>
              <a:t>kellő</a:t>
            </a:r>
            <a:r>
              <a:rPr lang="en-US" sz="2400" dirty="0"/>
              <a:t> </a:t>
            </a:r>
            <a:r>
              <a:rPr lang="en-US" sz="2400" dirty="0" err="1"/>
              <a:t>elismerést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4299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hu-HU" sz="2400" dirty="0">
                <a:solidFill>
                  <a:srgbClr val="004299"/>
                </a:solidFill>
                <a:sym typeface="Wingdings"/>
              </a:rPr>
              <a:t> </a:t>
            </a:r>
            <a:r>
              <a:rPr lang="hu-HU" sz="2400" dirty="0" smtClean="0"/>
              <a:t>társadalmi </a:t>
            </a:r>
            <a:r>
              <a:rPr lang="hu-HU" sz="2400" dirty="0"/>
              <a:t>marketingkampányok </a:t>
            </a:r>
            <a:r>
              <a:rPr lang="hu-HU" sz="2400" dirty="0" smtClean="0"/>
              <a:t>kellenének</a:t>
            </a:r>
          </a:p>
          <a:p>
            <a:r>
              <a:rPr lang="hu-HU" sz="2400" dirty="0" smtClean="0"/>
              <a:t>Versenygazdaság </a:t>
            </a:r>
            <a:r>
              <a:rPr lang="en-US" sz="2400" dirty="0">
                <a:solidFill>
                  <a:srgbClr val="004299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hu-HU" sz="2400" dirty="0">
                <a:solidFill>
                  <a:srgbClr val="004299"/>
                </a:solidFill>
                <a:sym typeface="Wingdings"/>
              </a:rPr>
              <a:t> </a:t>
            </a:r>
            <a:r>
              <a:rPr lang="hu-HU" sz="2400" dirty="0" smtClean="0"/>
              <a:t>fenntartható piacgazdaság: értékformálás, szemléletváltás, adekvát viselkedésminták, </a:t>
            </a:r>
            <a:r>
              <a:rPr lang="hu-HU" sz="2400" dirty="0"/>
              <a:t>új </a:t>
            </a:r>
            <a:r>
              <a:rPr lang="hu-HU" sz="2400" dirty="0" smtClean="0"/>
              <a:t>kompetenciák, nem </a:t>
            </a:r>
            <a:r>
              <a:rPr lang="hu-HU" sz="2400" dirty="0"/>
              <a:t>üzleti elven működő  struktúrák </a:t>
            </a:r>
            <a:r>
              <a:rPr lang="hu-HU" sz="2400" dirty="0" smtClean="0"/>
              <a:t>kialakítása </a:t>
            </a:r>
            <a:r>
              <a:rPr lang="en-US" sz="2400" dirty="0">
                <a:solidFill>
                  <a:srgbClr val="004299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hu-HU" sz="2400" dirty="0">
                <a:solidFill>
                  <a:srgbClr val="004299"/>
                </a:solidFill>
                <a:sym typeface="Wingdings"/>
              </a:rPr>
              <a:t> </a:t>
            </a:r>
            <a:r>
              <a:rPr lang="hu-HU" sz="2400" dirty="0"/>
              <a:t>társadalmi marketingkampányok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050088" cy="648072"/>
          </a:xfrm>
        </p:spPr>
        <p:txBody>
          <a:bodyPr/>
          <a:lstStyle/>
          <a:p>
            <a:pPr algn="l"/>
            <a:r>
              <a:rPr lang="hu-HU" dirty="0"/>
              <a:t>Társadalmi-gazdasági összefüggések a  társadalmi és a nonbusiness marketing hátterében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764704"/>
            <a:ext cx="8856984" cy="56166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Társadalom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4299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2400" dirty="0" err="1">
                <a:sym typeface="Wingdings"/>
              </a:rPr>
              <a:t>p</a:t>
            </a:r>
            <a:r>
              <a:rPr lang="en-US" sz="2400" dirty="0" err="1" smtClean="0"/>
              <a:t>iac</a:t>
            </a:r>
            <a:r>
              <a:rPr lang="en-US" sz="2400" dirty="0" smtClean="0"/>
              <a:t> </a:t>
            </a:r>
          </a:p>
          <a:p>
            <a:r>
              <a:rPr lang="hu-HU" sz="2400" dirty="0"/>
              <a:t>a gazdaság társadalmi és kulturális </a:t>
            </a:r>
            <a:r>
              <a:rPr lang="hu-HU" sz="2400" dirty="0" smtClean="0"/>
              <a:t>beágyazottsága: </a:t>
            </a:r>
            <a:r>
              <a:rPr lang="hu-HU" sz="2400" dirty="0"/>
              <a:t>társadalmi intézmények </a:t>
            </a:r>
            <a:r>
              <a:rPr lang="hu-HU" sz="2400" dirty="0" smtClean="0"/>
              <a:t>hatása, társadalmi/kulturális </a:t>
            </a:r>
            <a:r>
              <a:rPr lang="hu-HU" sz="2400" dirty="0"/>
              <a:t>erőforrások (tőkék) gazdasági </a:t>
            </a:r>
            <a:r>
              <a:rPr lang="hu-HU" sz="2400" dirty="0" smtClean="0"/>
              <a:t>hasznosulása 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tőke</a:t>
            </a:r>
            <a:r>
              <a:rPr lang="en-US" sz="2400" dirty="0" smtClean="0"/>
              <a:t> </a:t>
            </a:r>
            <a:r>
              <a:rPr lang="en-US" sz="2400" dirty="0" err="1" smtClean="0"/>
              <a:t>fogalmának</a:t>
            </a:r>
            <a:r>
              <a:rPr lang="en-US" sz="2400" dirty="0" smtClean="0"/>
              <a:t> </a:t>
            </a:r>
            <a:r>
              <a:rPr lang="en-US" sz="2400" dirty="0" err="1" smtClean="0"/>
              <a:t>kiterjesztése</a:t>
            </a:r>
            <a:r>
              <a:rPr lang="en-US" sz="2400" dirty="0" smtClean="0"/>
              <a:t>: </a:t>
            </a:r>
            <a:r>
              <a:rPr lang="en-US" sz="2400" dirty="0" err="1" smtClean="0"/>
              <a:t>személyes</a:t>
            </a:r>
            <a:r>
              <a:rPr lang="en-US" sz="2400" dirty="0" smtClean="0"/>
              <a:t> (</a:t>
            </a:r>
            <a:r>
              <a:rPr lang="en-US" sz="2400" dirty="0" err="1" smtClean="0"/>
              <a:t>kapcsolati</a:t>
            </a:r>
            <a:r>
              <a:rPr lang="en-US" sz="2400" dirty="0" smtClean="0"/>
              <a:t>)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kollektív</a:t>
            </a:r>
            <a:r>
              <a:rPr lang="en-US" sz="2400" dirty="0" smtClean="0"/>
              <a:t> (</a:t>
            </a:r>
            <a:r>
              <a:rPr lang="en-US" sz="2400" dirty="0" err="1" smtClean="0"/>
              <a:t>hálózati</a:t>
            </a:r>
            <a:r>
              <a:rPr lang="en-US" sz="2400" dirty="0" smtClean="0"/>
              <a:t>) </a:t>
            </a:r>
            <a:r>
              <a:rPr lang="en-US" sz="2400" dirty="0" err="1" smtClean="0"/>
              <a:t>társadalmi</a:t>
            </a:r>
            <a:r>
              <a:rPr lang="en-US" sz="2400" dirty="0" smtClean="0"/>
              <a:t> </a:t>
            </a:r>
            <a:r>
              <a:rPr lang="en-US" sz="2400" dirty="0" err="1" smtClean="0"/>
              <a:t>tőkeformák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hu-HU" dirty="0" smtClean="0"/>
              <a:t>nformációkhoz, közösségi </a:t>
            </a:r>
            <a:r>
              <a:rPr lang="hu-HU" dirty="0"/>
              <a:t>léthez való hozzáférés (pozicionális tőke</a:t>
            </a:r>
            <a:r>
              <a:rPr lang="hu-HU" dirty="0" smtClean="0"/>
              <a:t>)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smtClean="0"/>
              <a:t>kockázatos </a:t>
            </a:r>
            <a:r>
              <a:rPr lang="hu-HU" dirty="0"/>
              <a:t>ügyletek másokkal (bizalomtőke</a:t>
            </a:r>
            <a:r>
              <a:rPr lang="hu-HU" dirty="0" smtClean="0"/>
              <a:t>)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smtClean="0"/>
              <a:t>szolidaritás </a:t>
            </a:r>
            <a:r>
              <a:rPr lang="hu-HU" dirty="0"/>
              <a:t>(kötelezettségtőke</a:t>
            </a:r>
            <a:r>
              <a:rPr lang="hu-HU" dirty="0" smtClean="0"/>
              <a:t>)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smtClean="0"/>
              <a:t>társadalmi </a:t>
            </a:r>
            <a:r>
              <a:rPr lang="hu-HU" dirty="0"/>
              <a:t>kontroll lehetősége (hálózatkontroll</a:t>
            </a:r>
            <a:r>
              <a:rPr lang="hu-HU" dirty="0" smtClean="0"/>
              <a:t>)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smtClean="0"/>
              <a:t>bizalom </a:t>
            </a:r>
            <a:r>
              <a:rPr lang="hu-HU" dirty="0"/>
              <a:t>légköre a hálózatban (hálózatbizalom</a:t>
            </a:r>
            <a:r>
              <a:rPr lang="hu-HU" dirty="0" smtClean="0"/>
              <a:t>)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smtClean="0"/>
              <a:t>általános </a:t>
            </a:r>
            <a:r>
              <a:rPr lang="hu-HU" dirty="0"/>
              <a:t>értékek, normák, morál (hálózatmorál</a:t>
            </a:r>
            <a:r>
              <a:rPr lang="hu-HU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</a:t>
            </a:r>
            <a:r>
              <a:rPr lang="hu-HU" dirty="0" smtClean="0"/>
              <a:t>ivil tőke stb.</a:t>
            </a:r>
          </a:p>
          <a:p>
            <a:pPr marL="57150" indent="0">
              <a:buNone/>
            </a:pPr>
            <a:r>
              <a:rPr lang="en-US" dirty="0">
                <a:solidFill>
                  <a:srgbClr val="004299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hu-HU" sz="2400" dirty="0" smtClean="0">
                <a:solidFill>
                  <a:srgbClr val="004299"/>
                </a:solidFill>
              </a:rPr>
              <a:t>árnyalt </a:t>
            </a:r>
            <a:r>
              <a:rPr lang="hu-HU" sz="2400" dirty="0">
                <a:solidFill>
                  <a:srgbClr val="004299"/>
                </a:solidFill>
              </a:rPr>
              <a:t>elemzőapparátusok </a:t>
            </a:r>
            <a:r>
              <a:rPr lang="hu-HU" sz="2400" dirty="0" smtClean="0">
                <a:solidFill>
                  <a:srgbClr val="004299"/>
                </a:solidFill>
              </a:rPr>
              <a:t>kidolgozása a nonbusiness jelenségek gazdasággal</a:t>
            </a:r>
            <a:r>
              <a:rPr lang="hu-HU" sz="2400" dirty="0">
                <a:solidFill>
                  <a:srgbClr val="004299"/>
                </a:solidFill>
              </a:rPr>
              <a:t>, </a:t>
            </a:r>
            <a:r>
              <a:rPr lang="hu-HU" sz="2400" dirty="0" smtClean="0">
                <a:solidFill>
                  <a:srgbClr val="004299"/>
                </a:solidFill>
              </a:rPr>
              <a:t>társadalmi </a:t>
            </a:r>
            <a:r>
              <a:rPr lang="hu-HU" sz="2400" dirty="0">
                <a:solidFill>
                  <a:srgbClr val="004299"/>
                </a:solidFill>
              </a:rPr>
              <a:t>jólléttel való összefüggéseinek vizsgálatához </a:t>
            </a:r>
            <a:endParaRPr lang="en-US" dirty="0">
              <a:solidFill>
                <a:srgbClr val="00429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050088" cy="648072"/>
          </a:xfrm>
        </p:spPr>
        <p:txBody>
          <a:bodyPr/>
          <a:lstStyle/>
          <a:p>
            <a:pPr algn="l"/>
            <a:r>
              <a:rPr lang="hu-HU" dirty="0"/>
              <a:t>Társadalmi-gazdasági összefüggések a  társadalmi és a nonbusiness marketing hátterében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1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civil </a:t>
            </a:r>
            <a:r>
              <a:rPr lang="en-US" dirty="0" err="1" smtClean="0"/>
              <a:t>szervezetek</a:t>
            </a:r>
            <a:r>
              <a:rPr lang="en-US" dirty="0" smtClean="0"/>
              <a:t> </a:t>
            </a:r>
            <a:r>
              <a:rPr lang="en-US" dirty="0" err="1" smtClean="0"/>
              <a:t>belső</a:t>
            </a:r>
            <a:r>
              <a:rPr lang="en-US" dirty="0" smtClean="0"/>
              <a:t> </a:t>
            </a:r>
            <a:r>
              <a:rPr lang="en-US" dirty="0" err="1" smtClean="0"/>
              <a:t>értéke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a civil szervezetekben való személyes tevékenység </a:t>
            </a:r>
            <a:r>
              <a:rPr lang="hu-HU" sz="2400" dirty="0" smtClean="0"/>
              <a:t>során </a:t>
            </a:r>
            <a:r>
              <a:rPr lang="hu-HU" sz="2400" dirty="0"/>
              <a:t>elsajátíthatók azok a képességek, ismeretek és attitűdök </a:t>
            </a:r>
            <a:r>
              <a:rPr lang="hu-HU" sz="2400" dirty="0" smtClean="0"/>
              <a:t>is, amelyek társadalmi  </a:t>
            </a:r>
            <a:r>
              <a:rPr lang="hu-HU" sz="2400" dirty="0"/>
              <a:t>tőkegyarapító tényezők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áralku helyett a kapcsolat- és a hálózatszervezés </a:t>
            </a:r>
            <a:r>
              <a:rPr lang="hu-HU" sz="2400" dirty="0" smtClean="0"/>
              <a:t>specifikus </a:t>
            </a:r>
            <a:r>
              <a:rPr lang="hu-HU" sz="2400" dirty="0"/>
              <a:t>formái fejlődnek </a:t>
            </a:r>
            <a:r>
              <a:rPr lang="hu-HU" sz="2400" dirty="0" smtClean="0"/>
              <a:t>ki: sajátos </a:t>
            </a:r>
            <a:r>
              <a:rPr lang="hu-HU" sz="2400" dirty="0"/>
              <a:t>magatartási, kapcsolatépítési, együttműködési és kommunikációs </a:t>
            </a:r>
            <a:r>
              <a:rPr lang="hu-HU" sz="2400" dirty="0" smtClean="0"/>
              <a:t>képességek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570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050088" cy="836712"/>
          </a:xfrm>
        </p:spPr>
        <p:txBody>
          <a:bodyPr/>
          <a:lstStyle/>
          <a:p>
            <a:pPr algn="l"/>
            <a:r>
              <a:rPr lang="hu-HU" dirty="0" smtClean="0"/>
              <a:t>Megjegyzések </a:t>
            </a:r>
            <a:r>
              <a:rPr lang="hu-HU" dirty="0"/>
              <a:t>a  társadalmi és a nonbusiness marketing fogalmi kérdéseihez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modern </a:t>
            </a:r>
            <a:r>
              <a:rPr lang="hu-HU" dirty="0" smtClean="0"/>
              <a:t>marketing alapelve </a:t>
            </a:r>
            <a:r>
              <a:rPr lang="hu-HU" dirty="0"/>
              <a:t>(a célközönség elégedettségének megteremtésén keresztül elérni saját céljainkat</a:t>
            </a:r>
            <a:r>
              <a:rPr lang="hu-HU" dirty="0" smtClean="0"/>
              <a:t>) és technológiája (</a:t>
            </a:r>
            <a:r>
              <a:rPr lang="hu-HU" dirty="0"/>
              <a:t>a piacorientáció) szervezetsemleges 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 nonbusiness </a:t>
            </a:r>
            <a:r>
              <a:rPr lang="hu-HU" dirty="0"/>
              <a:t>szervezetek számára a modern marketing elvi alapjain a sajátos nonbusiness </a:t>
            </a:r>
            <a:r>
              <a:rPr lang="hu-HU" dirty="0" smtClean="0"/>
              <a:t>karaktereket </a:t>
            </a:r>
            <a:r>
              <a:rPr lang="hu-HU" dirty="0"/>
              <a:t>figyelembe vevő specifikus marketing modell(eke)t kell felépíteni 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sz="2400" dirty="0" smtClean="0">
                <a:solidFill>
                  <a:srgbClr val="004299"/>
                </a:solidFill>
              </a:rPr>
              <a:t>ehhez azokat </a:t>
            </a:r>
            <a:r>
              <a:rPr lang="hu-HU" sz="2400" dirty="0">
                <a:solidFill>
                  <a:srgbClr val="004299"/>
                </a:solidFill>
              </a:rPr>
              <a:t>a </a:t>
            </a:r>
            <a:r>
              <a:rPr lang="hu-HU" sz="2400" dirty="0" smtClean="0">
                <a:solidFill>
                  <a:srgbClr val="004299"/>
                </a:solidFill>
              </a:rPr>
              <a:t>kulcsfogalmakat </a:t>
            </a:r>
            <a:r>
              <a:rPr lang="hu-HU" sz="2400" dirty="0">
                <a:solidFill>
                  <a:srgbClr val="004299"/>
                </a:solidFill>
              </a:rPr>
              <a:t>kell tisztázni, amelyeket a klasszikus marketingből úgy ismerünk mint marketingkoncepció, piacorientáció, </a:t>
            </a:r>
            <a:r>
              <a:rPr lang="hu-HU" sz="2400" dirty="0" smtClean="0">
                <a:solidFill>
                  <a:srgbClr val="004299"/>
                </a:solidFill>
              </a:rPr>
              <a:t>csere, fogyasztó</a:t>
            </a:r>
            <a:r>
              <a:rPr lang="hu-HU" sz="2400" dirty="0">
                <a:solidFill>
                  <a:srgbClr val="004299"/>
                </a:solidFill>
              </a:rPr>
              <a:t>/vevő, termék, </a:t>
            </a:r>
            <a:r>
              <a:rPr lang="hu-HU" sz="2400" dirty="0" smtClean="0">
                <a:solidFill>
                  <a:srgbClr val="004299"/>
                </a:solidFill>
              </a:rPr>
              <a:t>eredményesség</a:t>
            </a:r>
            <a:endParaRPr lang="en-US" sz="2400" dirty="0">
              <a:solidFill>
                <a:srgbClr val="004299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39952" y="3573016"/>
            <a:ext cx="504056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8695"/>
      </p:ext>
    </p:extLst>
  </p:cSld>
  <p:clrMapOvr>
    <a:masterClrMapping/>
  </p:clrMapOvr>
</p:sld>
</file>

<file path=ppt/theme/theme1.xml><?xml version="1.0" encoding="utf-8"?>
<a:theme xmlns:a="http://schemas.openxmlformats.org/drawingml/2006/main" name="Ppt sablon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 2010.pot</Template>
  <TotalTime>78</TotalTime>
  <Words>422</Words>
  <Application>Microsoft Office PowerPoint</Application>
  <PresentationFormat>Diavetítés a képernyőre (4:3 oldalarány)</PresentationFormat>
  <Paragraphs>51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Trebuchet MS</vt:lpstr>
      <vt:lpstr>Wingdings</vt:lpstr>
      <vt:lpstr>Ppt sablon 2010</vt:lpstr>
      <vt:lpstr>Reflexiók a társadalmi és a nonbusiness marketing fogalmi kérdéseihez</vt:lpstr>
      <vt:lpstr>A társadalmi és a nonbusiness marketing felértékelődése </vt:lpstr>
      <vt:lpstr>A nonbusiness világ</vt:lpstr>
      <vt:lpstr>Társadalmi-gazdasági összefüggések a  társadalmi és a nonbusiness marketing hátterében </vt:lpstr>
      <vt:lpstr>Társadalmi-gazdasági összefüggések a  társadalmi és a nonbusiness marketing hátterében </vt:lpstr>
      <vt:lpstr>A civil szervezetek belső értéke</vt:lpstr>
      <vt:lpstr>Megjegyzések a  társadalmi és a nonbusiness marketing fogalmi kérdéseihez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szucsk</dc:creator>
  <cp:lastModifiedBy>Dr. Piskóti István</cp:lastModifiedBy>
  <cp:revision>14</cp:revision>
  <dcterms:created xsi:type="dcterms:W3CDTF">2010-07-02T11:06:59Z</dcterms:created>
  <dcterms:modified xsi:type="dcterms:W3CDTF">2016-12-08T10:55:04Z</dcterms:modified>
</cp:coreProperties>
</file>